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1"/>
  </p:notesMasterIdLst>
  <p:handoutMasterIdLst>
    <p:handoutMasterId r:id="rId22"/>
  </p:handoutMasterIdLst>
  <p:sldIdLst>
    <p:sldId id="265" r:id="rId5"/>
    <p:sldId id="267" r:id="rId6"/>
    <p:sldId id="319" r:id="rId7"/>
    <p:sldId id="313" r:id="rId8"/>
    <p:sldId id="318" r:id="rId9"/>
    <p:sldId id="272" r:id="rId10"/>
    <p:sldId id="274" r:id="rId11"/>
    <p:sldId id="320" r:id="rId12"/>
    <p:sldId id="282" r:id="rId13"/>
    <p:sldId id="283" r:id="rId14"/>
    <p:sldId id="284" r:id="rId15"/>
    <p:sldId id="285" r:id="rId16"/>
    <p:sldId id="321" r:id="rId17"/>
    <p:sldId id="322" r:id="rId18"/>
    <p:sldId id="323" r:id="rId19"/>
    <p:sldId id="324" r:id="rId20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496" autoAdjust="0"/>
  </p:normalViewPr>
  <p:slideViewPr>
    <p:cSldViewPr snapToGrid="0">
      <p:cViewPr varScale="1">
        <p:scale>
          <a:sx n="115" d="100"/>
          <a:sy n="115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ableStyles" Target="tableStyles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2021/1/20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44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424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036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CC149C-479E-4175-B238-B83A279FCF50}" type="slidenum">
              <a:rPr lang="en-US" altLang="zh-TW" noProof="0" smtClean="0"/>
              <a:pPr/>
              <a:t>7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12442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48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54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7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2021/1/20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957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8323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專案管理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板子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477" y="1962149"/>
            <a:ext cx="4333875" cy="3657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93" y="2090737"/>
            <a:ext cx="42957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板子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49" y="2086796"/>
            <a:ext cx="4333875" cy="35909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60" y="2143946"/>
            <a:ext cx="42576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4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758" y="1876425"/>
            <a:ext cx="8929741" cy="4571841"/>
          </a:xfrm>
          <a:prstGeom prst="rect">
            <a:avLst/>
          </a:prstGeom>
        </p:spPr>
      </p:pic>
      <p:sp>
        <p:nvSpPr>
          <p:cNvPr id="3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</a:p>
        </p:txBody>
      </p:sp>
      <p:sp>
        <p:nvSpPr>
          <p:cNvPr id="4" name="矩形 3"/>
          <p:cNvSpPr/>
          <p:nvPr/>
        </p:nvSpPr>
        <p:spPr>
          <a:xfrm>
            <a:off x="2266950" y="1962150"/>
            <a:ext cx="466725" cy="3333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182225" y="6029325"/>
            <a:ext cx="485776" cy="2762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05412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6DE1E0-5136-4E46-8070-18F50AA95CA3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程式</a:t>
            </a: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83E774C7-B730-4BEB-AC9A-FE644B487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79" y="1180131"/>
            <a:ext cx="5110757" cy="5553086"/>
          </a:xfrm>
          <a:prstGeom prst="rect">
            <a:avLst/>
          </a:prstGeom>
        </p:spPr>
      </p:pic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43DEC07D-F383-4CEF-BF97-A8A56A4FD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959" y="1180132"/>
            <a:ext cx="5096523" cy="555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10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6892B4-E701-4D3E-9FF7-805EC43DCD81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驗證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72E72B8-1E1D-4B80-8553-5CBB94568D4F}"/>
              </a:ext>
            </a:extLst>
          </p:cNvPr>
          <p:cNvSpPr txBox="1"/>
          <p:nvPr/>
        </p:nvSpPr>
        <p:spPr>
          <a:xfrm>
            <a:off x="529937" y="1518240"/>
            <a:ext cx="6097384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800" dirty="0">
                <a:latin typeface="Segoe UI Historic" panose="020B0502040204020203" pitchFamily="34" charset="0"/>
              </a:rPr>
              <a:t>初賽</a:t>
            </a:r>
            <a:r>
              <a:rPr lang="en-US" altLang="zh-TW" sz="2800" dirty="0">
                <a:latin typeface="Segoe UI Historic" panose="020B0502040204020203" pitchFamily="34" charset="0"/>
              </a:rPr>
              <a:t>1</a:t>
            </a:r>
          </a:p>
          <a:p>
            <a:pPr algn="l"/>
            <a:endParaRPr lang="en-US" altLang="zh-TW" sz="2800" i="0" dirty="0"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1P:652017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2P:652046(WE)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Easy:3:0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8 2P lose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Normal 3:1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2P lose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Hard 3:0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2P lose</a:t>
            </a:r>
          </a:p>
        </p:txBody>
      </p:sp>
      <p:pic>
        <p:nvPicPr>
          <p:cNvPr id="5" name="632217315.472648">
            <a:hlinkClick r:id="" action="ppaction://media"/>
            <a:extLst>
              <a:ext uri="{FF2B5EF4-FFF2-40B4-BE49-F238E27FC236}">
                <a16:creationId xmlns:a16="http://schemas.microsoft.com/office/drawing/2014/main" id="{11A76EA8-3B81-48E6-8ADA-D23EC97EC9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8629" y="119845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93C19F0-2998-404B-9AC3-7AF949CAC105}"/>
              </a:ext>
            </a:extLst>
          </p:cNvPr>
          <p:cNvSpPr txBox="1"/>
          <p:nvPr/>
        </p:nvSpPr>
        <p:spPr>
          <a:xfrm>
            <a:off x="554875" y="751344"/>
            <a:ext cx="6097384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400" b="0" i="0" dirty="0">
                <a:effectLst/>
                <a:latin typeface="Segoe UI Historic" panose="020B0502040204020203" pitchFamily="34" charset="0"/>
              </a:rPr>
              <a:t>初賽</a:t>
            </a:r>
            <a:r>
              <a:rPr lang="en-US" altLang="zh-TW" sz="2400" b="0" i="0" dirty="0">
                <a:effectLst/>
                <a:latin typeface="Segoe UI Historic" panose="020B0502040204020203" pitchFamily="34" charset="0"/>
              </a:rPr>
              <a:t>2</a:t>
            </a:r>
          </a:p>
          <a:p>
            <a:pPr algn="l"/>
            <a:endParaRPr lang="en-US" altLang="zh-TW" dirty="0"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1P: 0652054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2P: 0652046(WE)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比賽結果：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EASY: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-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NORMAL: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-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HARD: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</p:txBody>
      </p:sp>
      <p:pic>
        <p:nvPicPr>
          <p:cNvPr id="4" name="110491.t">
            <a:hlinkClick r:id="" action="ppaction://media"/>
            <a:extLst>
              <a:ext uri="{FF2B5EF4-FFF2-40B4-BE49-F238E27FC236}">
                <a16:creationId xmlns:a16="http://schemas.microsoft.com/office/drawing/2014/main" id="{18902AE1-967A-4E23-89FD-3AB01705F0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6248" y="1338349"/>
            <a:ext cx="6952080" cy="391054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E804A6D-3ACB-45C4-AE19-386C97A8CAFB}"/>
              </a:ext>
            </a:extLst>
          </p:cNvPr>
          <p:cNvSpPr txBox="1"/>
          <p:nvPr/>
        </p:nvSpPr>
        <p:spPr>
          <a:xfrm>
            <a:off x="5137265" y="5835899"/>
            <a:ext cx="585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由於技術上的問題 當時只錄到一場 </a:t>
            </a:r>
          </a:p>
        </p:txBody>
      </p:sp>
    </p:spTree>
    <p:extLst>
      <p:ext uri="{BB962C8B-B14F-4D97-AF65-F5344CB8AC3E}">
        <p14:creationId xmlns:p14="http://schemas.microsoft.com/office/powerpoint/2010/main" val="400911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52157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461D9B0F-DEFA-45C5-8673-FA7FAECF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607" y="668454"/>
            <a:ext cx="10106733" cy="719494"/>
          </a:xfrm>
        </p:spPr>
        <p:txBody>
          <a:bodyPr/>
          <a:lstStyle/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功能需求</a:t>
            </a:r>
          </a:p>
        </p:txBody>
      </p:sp>
      <p:sp>
        <p:nvSpPr>
          <p:cNvPr id="6" name="椭圆 15">
            <a:extLst>
              <a:ext uri="{FF2B5EF4-FFF2-40B4-BE49-F238E27FC236}">
                <a16:creationId xmlns:a16="http://schemas.microsoft.com/office/drawing/2014/main" id="{D93903C9-5FF4-48EB-94BD-C51F4C26E376}"/>
              </a:ext>
            </a:extLst>
          </p:cNvPr>
          <p:cNvSpPr/>
          <p:nvPr/>
        </p:nvSpPr>
        <p:spPr>
          <a:xfrm>
            <a:off x="783426" y="1915873"/>
            <a:ext cx="767080" cy="71949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1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8" name="文本框 51">
            <a:extLst>
              <a:ext uri="{FF2B5EF4-FFF2-40B4-BE49-F238E27FC236}">
                <a16:creationId xmlns:a16="http://schemas.microsoft.com/office/drawing/2014/main" id="{66A8730C-D469-4C85-BF47-164B8012C693}"/>
              </a:ext>
            </a:extLst>
          </p:cNvPr>
          <p:cNvSpPr txBox="1"/>
          <p:nvPr/>
        </p:nvSpPr>
        <p:spPr>
          <a:xfrm>
            <a:off x="1774160" y="2058239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平板能正確擊球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椭圆 15">
            <a:extLst>
              <a:ext uri="{FF2B5EF4-FFF2-40B4-BE49-F238E27FC236}">
                <a16:creationId xmlns:a16="http://schemas.microsoft.com/office/drawing/2014/main" id="{EDB6C437-615C-4F0D-9F5A-495CECBE47C9}"/>
              </a:ext>
            </a:extLst>
          </p:cNvPr>
          <p:cNvSpPr/>
          <p:nvPr/>
        </p:nvSpPr>
        <p:spPr>
          <a:xfrm>
            <a:off x="783426" y="3207263"/>
            <a:ext cx="767080" cy="71949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2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2" name="文本框 51">
            <a:extLst>
              <a:ext uri="{FF2B5EF4-FFF2-40B4-BE49-F238E27FC236}">
                <a16:creationId xmlns:a16="http://schemas.microsoft.com/office/drawing/2014/main" id="{31CFEE84-C47B-4625-BD0A-586708A78A4A}"/>
              </a:ext>
            </a:extLst>
          </p:cNvPr>
          <p:cNvSpPr txBox="1"/>
          <p:nvPr/>
        </p:nvSpPr>
        <p:spPr>
          <a:xfrm>
            <a:off x="1774160" y="335306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擊球後回到中間位置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51">
            <a:extLst>
              <a:ext uri="{FF2B5EF4-FFF2-40B4-BE49-F238E27FC236}">
                <a16:creationId xmlns:a16="http://schemas.microsoft.com/office/drawing/2014/main" id="{FF6D6C0D-A7FC-4BC2-8D4B-5E169B8E1C8C}"/>
              </a:ext>
            </a:extLst>
          </p:cNvPr>
          <p:cNvSpPr txBox="1"/>
          <p:nvPr/>
        </p:nvSpPr>
        <p:spPr>
          <a:xfrm>
            <a:off x="1774160" y="464445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以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RULE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BASE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來取得樣本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443A47E-CE9A-46D8-8EDB-D8504D570DA7}"/>
              </a:ext>
            </a:extLst>
          </p:cNvPr>
          <p:cNvSpPr/>
          <p:nvPr/>
        </p:nvSpPr>
        <p:spPr>
          <a:xfrm>
            <a:off x="783426" y="4498653"/>
            <a:ext cx="767080" cy="719494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3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8" name="文本框 51">
            <a:extLst>
              <a:ext uri="{FF2B5EF4-FFF2-40B4-BE49-F238E27FC236}">
                <a16:creationId xmlns:a16="http://schemas.microsoft.com/office/drawing/2014/main" id="{CBABD8D0-D603-4686-BAB4-BBC436A70C5E}"/>
              </a:ext>
            </a:extLst>
          </p:cNvPr>
          <p:cNvSpPr txBox="1"/>
          <p:nvPr/>
        </p:nvSpPr>
        <p:spPr>
          <a:xfrm>
            <a:off x="1774160" y="593584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盡可能以切球加速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椭圆 15">
            <a:extLst>
              <a:ext uri="{FF2B5EF4-FFF2-40B4-BE49-F238E27FC236}">
                <a16:creationId xmlns:a16="http://schemas.microsoft.com/office/drawing/2014/main" id="{FD26F975-8DF8-49CC-815A-AFB2DF25B6B3}"/>
              </a:ext>
            </a:extLst>
          </p:cNvPr>
          <p:cNvSpPr/>
          <p:nvPr/>
        </p:nvSpPr>
        <p:spPr>
          <a:xfrm>
            <a:off x="783426" y="5790043"/>
            <a:ext cx="767080" cy="71949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4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1" name="椭圆 15">
            <a:extLst>
              <a:ext uri="{FF2B5EF4-FFF2-40B4-BE49-F238E27FC236}">
                <a16:creationId xmlns:a16="http://schemas.microsoft.com/office/drawing/2014/main" id="{BE3BA1EE-6A13-4B26-9142-60C11EA57EAC}"/>
              </a:ext>
            </a:extLst>
          </p:cNvPr>
          <p:cNvSpPr/>
          <p:nvPr/>
        </p:nvSpPr>
        <p:spPr>
          <a:xfrm>
            <a:off x="5603241" y="1868391"/>
            <a:ext cx="767080" cy="71949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5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3" name="文本框 51">
            <a:extLst>
              <a:ext uri="{FF2B5EF4-FFF2-40B4-BE49-F238E27FC236}">
                <a16:creationId xmlns:a16="http://schemas.microsoft.com/office/drawing/2014/main" id="{2D067F16-D9C3-4592-9DF0-85F4ECFA8848}"/>
              </a:ext>
            </a:extLst>
          </p:cNvPr>
          <p:cNvSpPr txBox="1"/>
          <p:nvPr/>
        </p:nvSpPr>
        <p:spPr>
          <a:xfrm>
            <a:off x="6593975" y="2010757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使用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KNN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訓練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MODEL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9976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016683" y="2025734"/>
            <a:ext cx="10288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遊戲版本：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Beta 8.0.1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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原使用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Bate 4.0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無切球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sym typeface="Wingdings" panose="05000000000000000000" pitchFamily="2" charset="2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遊戲難度：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NORMAL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HARD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環境需求：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Python 3.6+</a:t>
            </a:r>
          </a:p>
          <a:p>
            <a:pPr marL="1527175"/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pygame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==1.9.6+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硬體需求：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B504 PC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或是其他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Windows7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以上作業系統之電腦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</p:grpSp>
      <p:sp>
        <p:nvSpPr>
          <p:cNvPr id="12" name="標題 1">
            <a:extLst>
              <a:ext uri="{FF2B5EF4-FFF2-40B4-BE49-F238E27FC236}">
                <a16:creationId xmlns:a16="http://schemas.microsoft.com/office/drawing/2014/main" id="{13F62AC9-2772-4540-9F11-40ACBEC245F7}"/>
              </a:ext>
            </a:extLst>
          </p:cNvPr>
          <p:cNvSpPr txBox="1">
            <a:spLocks/>
          </p:cNvSpPr>
          <p:nvPr/>
        </p:nvSpPr>
        <p:spPr>
          <a:xfrm>
            <a:off x="920337" y="685080"/>
            <a:ext cx="10106733" cy="71949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環境限制</a:t>
            </a:r>
          </a:p>
        </p:txBody>
      </p:sp>
    </p:spTree>
    <p:extLst>
      <p:ext uri="{BB962C8B-B14F-4D97-AF65-F5344CB8AC3E}">
        <p14:creationId xmlns:p14="http://schemas.microsoft.com/office/powerpoint/2010/main" val="91832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pic>
        <p:nvPicPr>
          <p:cNvPr id="12" name="內容版面配置區 4">
            <a:extLst>
              <a:ext uri="{FF2B5EF4-FFF2-40B4-BE49-F238E27FC236}">
                <a16:creationId xmlns:a16="http://schemas.microsoft.com/office/drawing/2014/main" id="{E2E0BB6D-8005-4653-A1C7-687149397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937" y="788218"/>
            <a:ext cx="1800225" cy="4829175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98D646D1-F9F7-4425-8567-99EEEF2F349B}"/>
              </a:ext>
            </a:extLst>
          </p:cNvPr>
          <p:cNvGrpSpPr/>
          <p:nvPr/>
        </p:nvGrpSpPr>
        <p:grpSpPr>
          <a:xfrm>
            <a:off x="8323773" y="1266465"/>
            <a:ext cx="3050160" cy="4029734"/>
            <a:chOff x="8424411" y="1784397"/>
            <a:chExt cx="3050160" cy="4029734"/>
          </a:xfrm>
        </p:grpSpPr>
        <p:cxnSp>
          <p:nvCxnSpPr>
            <p:cNvPr id="21" name="直線接點 20">
              <a:extLst>
                <a:ext uri="{FF2B5EF4-FFF2-40B4-BE49-F238E27FC236}">
                  <a16:creationId xmlns:a16="http://schemas.microsoft.com/office/drawing/2014/main" id="{A1AE8BD8-E512-4E1C-A383-B924D3877643}"/>
                </a:ext>
              </a:extLst>
            </p:cNvPr>
            <p:cNvCxnSpPr>
              <a:cxnSpLocks/>
            </p:cNvCxnSpPr>
            <p:nvPr/>
          </p:nvCxnSpPr>
          <p:spPr>
            <a:xfrm>
              <a:off x="9343846" y="2311880"/>
              <a:ext cx="21307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F0CF7ED1-A63F-403D-B739-6BCBED64463C}"/>
                </a:ext>
              </a:extLst>
            </p:cNvPr>
            <p:cNvCxnSpPr>
              <a:cxnSpLocks/>
            </p:cNvCxnSpPr>
            <p:nvPr/>
          </p:nvCxnSpPr>
          <p:spPr>
            <a:xfrm>
              <a:off x="9343846" y="5388635"/>
              <a:ext cx="21307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DD893B9-5BF0-4511-A3A2-1AD835BC2C40}"/>
                </a:ext>
              </a:extLst>
            </p:cNvPr>
            <p:cNvSpPr/>
            <p:nvPr/>
          </p:nvSpPr>
          <p:spPr>
            <a:xfrm>
              <a:off x="8555641" y="2127214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80pixel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7FE86B3-8B4A-48EC-85A1-BE2457B3E458}"/>
                </a:ext>
              </a:extLst>
            </p:cNvPr>
            <p:cNvSpPr/>
            <p:nvPr/>
          </p:nvSpPr>
          <p:spPr>
            <a:xfrm>
              <a:off x="8424411" y="5203969"/>
              <a:ext cx="992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420pixel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F788BA8-0145-41D0-B1BA-8D7EB6F34BA6}"/>
                </a:ext>
              </a:extLst>
            </p:cNvPr>
            <p:cNvSpPr/>
            <p:nvPr/>
          </p:nvSpPr>
          <p:spPr>
            <a:xfrm>
              <a:off x="10195047" y="5444799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1P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5C343FC-C4B4-49F0-AEFA-514D91A8B7CB}"/>
                </a:ext>
              </a:extLst>
            </p:cNvPr>
            <p:cNvSpPr/>
            <p:nvPr/>
          </p:nvSpPr>
          <p:spPr>
            <a:xfrm>
              <a:off x="10452159" y="1784397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5495F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2P</a:t>
              </a:r>
              <a:endParaRPr lang="zh-TW" altLang="en-US" dirty="0">
                <a:solidFill>
                  <a:srgbClr val="5495FE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920336" y="1193929"/>
            <a:ext cx="805928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遊戲座標：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*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pixels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在下，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球：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球是一個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x 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像素的綠色方塊。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球將首先從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一側發球，然後每輪改變一次。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球從平台上發球，可以向左或向右發球。如果未在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150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幀內發球，則會自動向隨機方向發球。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初始移動速度為每幀（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）像素，發球後每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幀增加一次。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lvl="1" indent="-342900">
              <a:buFont typeface="+mj-lt"/>
              <a:buAutoNum type="arabicPeriod" startAt="4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該平台是一個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 x 30 pixels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的矩形。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平台的顏色為紅色，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平台的顏色為藍色。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移動速度為每幀（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）像素。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平台的初始位置為（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420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），而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平台的初始位置為（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標題 1">
            <a:extLst>
              <a:ext uri="{FF2B5EF4-FFF2-40B4-BE49-F238E27FC236}">
                <a16:creationId xmlns:a16="http://schemas.microsoft.com/office/drawing/2014/main" id="{7A3DFBB1-477E-412A-B739-18D06595D31C}"/>
              </a:ext>
            </a:extLst>
          </p:cNvPr>
          <p:cNvSpPr txBox="1">
            <a:spLocks/>
          </p:cNvSpPr>
          <p:nvPr/>
        </p:nvSpPr>
        <p:spPr>
          <a:xfrm>
            <a:off x="458949" y="501960"/>
            <a:ext cx="10106733" cy="71949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遊戲介面</a:t>
            </a:r>
          </a:p>
        </p:txBody>
      </p:sp>
    </p:spTree>
    <p:extLst>
      <p:ext uri="{BB962C8B-B14F-4D97-AF65-F5344CB8AC3E}">
        <p14:creationId xmlns:p14="http://schemas.microsoft.com/office/powerpoint/2010/main" val="62501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016683" y="1346556"/>
            <a:ext cx="1039917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對手擊球後：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71600" lvl="2" indent="-457200">
              <a:buFont typeface="+mj-lt"/>
              <a:buAutoNum type="alphaL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依照對手可能的擊回方向來判斷球的落點。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71600" lvl="2" indent="-457200">
              <a:buFont typeface="+mj-lt"/>
              <a:buAutoNum type="alphaL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在球到達板子前，與球前進的同方向進行切球加速。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95350" lvl="1" indent="-452438">
              <a:buFont typeface="+mj-lt"/>
              <a:buAutoNum type="arabicPeriod"/>
              <a:tabLst>
                <a:tab pos="442913" algn="l"/>
              </a:tabLst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對手擊球前：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57312" lvl="2" indent="-457200">
              <a:buFont typeface="+mj-lt"/>
              <a:buAutoNum type="alphaLcPeriod"/>
              <a:tabLst>
                <a:tab pos="442913" algn="l"/>
              </a:tabLst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回到中間位置。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2AC9311F-0E2C-49D2-B230-CFC5A1277E26}"/>
              </a:ext>
            </a:extLst>
          </p:cNvPr>
          <p:cNvSpPr txBox="1">
            <a:spLocks/>
          </p:cNvSpPr>
          <p:nvPr/>
        </p:nvSpPr>
        <p:spPr>
          <a:xfrm>
            <a:off x="938713" y="326464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76282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684B64-28F6-47CE-9A5A-E3FECF347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630018"/>
            <a:ext cx="10363826" cy="4161182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訓練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先以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rule base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採集樣本</a:t>
            </a:r>
            <a:endParaRPr lang="en-US" altLang="zh-TW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r>
              <a:rPr lang="en-US" altLang="zh-TW" dirty="0">
                <a:solidFill>
                  <a:schemeClr val="accent1">
                    <a:lumMod val="7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再用</a:t>
            </a:r>
            <a:r>
              <a:rPr lang="en-US" altLang="zh-TW" dirty="0">
                <a:solidFill>
                  <a:schemeClr val="accent1">
                    <a:lumMod val="75000"/>
                  </a:schemeClr>
                </a:solidFill>
              </a:rPr>
              <a:t>KNN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去訓練出第一版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測試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 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用第一版與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RULE BASE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訓練得到更多的樣本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33E556F8-B516-4B99-9131-FC56DD848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592471"/>
            <a:ext cx="10106733" cy="605984"/>
          </a:xfrm>
        </p:spPr>
        <p:txBody>
          <a:bodyPr/>
          <a:lstStyle/>
          <a:p>
            <a:r>
              <a:rPr lang="zh-TW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3737868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DF96CC77-AC98-43D8-A345-FCF6F78A6854}"/>
              </a:ext>
            </a:extLst>
          </p:cNvPr>
          <p:cNvCxnSpPr>
            <a:cxnSpLocks/>
            <a:stCxn id="39" idx="0"/>
            <a:endCxn id="14" idx="2"/>
          </p:cNvCxnSpPr>
          <p:nvPr/>
        </p:nvCxnSpPr>
        <p:spPr>
          <a:xfrm flipV="1">
            <a:off x="824545" y="2859403"/>
            <a:ext cx="0" cy="1704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群組 5">
            <a:extLst>
              <a:ext uri="{FF2B5EF4-FFF2-40B4-BE49-F238E27FC236}">
                <a16:creationId xmlns:a16="http://schemas.microsoft.com/office/drawing/2014/main" id="{15DB3308-C3BC-44AA-A72A-CF69AA87C048}"/>
              </a:ext>
            </a:extLst>
          </p:cNvPr>
          <p:cNvGrpSpPr/>
          <p:nvPr/>
        </p:nvGrpSpPr>
        <p:grpSpPr>
          <a:xfrm>
            <a:off x="173389" y="1492425"/>
            <a:ext cx="11808949" cy="4438758"/>
            <a:chOff x="173389" y="1492425"/>
            <a:chExt cx="11808949" cy="4438758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B5200DC5-C12D-4A30-8C9B-B4E26E844CF1}"/>
                </a:ext>
              </a:extLst>
            </p:cNvPr>
            <p:cNvGrpSpPr/>
            <p:nvPr/>
          </p:nvGrpSpPr>
          <p:grpSpPr>
            <a:xfrm>
              <a:off x="173389" y="1492425"/>
              <a:ext cx="11808949" cy="4438758"/>
              <a:chOff x="346118" y="1417011"/>
              <a:chExt cx="11808949" cy="4438758"/>
            </a:xfrm>
          </p:grpSpPr>
          <p:grpSp>
            <p:nvGrpSpPr>
              <p:cNvPr id="10" name="群組 9">
                <a:extLst>
                  <a:ext uri="{FF2B5EF4-FFF2-40B4-BE49-F238E27FC236}">
                    <a16:creationId xmlns:a16="http://schemas.microsoft.com/office/drawing/2014/main" id="{BDE2F6D4-4660-4D2A-84E1-166A84AE8E4F}"/>
                  </a:ext>
                </a:extLst>
              </p:cNvPr>
              <p:cNvGrpSpPr/>
              <p:nvPr/>
            </p:nvGrpSpPr>
            <p:grpSpPr>
              <a:xfrm>
                <a:off x="346118" y="1417011"/>
                <a:ext cx="11808949" cy="4373930"/>
                <a:chOff x="346118" y="1417011"/>
                <a:chExt cx="11808949" cy="4373930"/>
              </a:xfrm>
            </p:grpSpPr>
            <p:grpSp>
              <p:nvGrpSpPr>
                <p:cNvPr id="13" name="群組 12">
                  <a:extLst>
                    <a:ext uri="{FF2B5EF4-FFF2-40B4-BE49-F238E27FC236}">
                      <a16:creationId xmlns:a16="http://schemas.microsoft.com/office/drawing/2014/main" id="{F64ACE0E-7E03-491F-A628-31C1062FA3FC}"/>
                    </a:ext>
                  </a:extLst>
                </p:cNvPr>
                <p:cNvGrpSpPr/>
                <p:nvPr/>
              </p:nvGrpSpPr>
              <p:grpSpPr>
                <a:xfrm>
                  <a:off x="1648430" y="1417011"/>
                  <a:ext cx="10506637" cy="4373930"/>
                  <a:chOff x="257498" y="1413144"/>
                  <a:chExt cx="10506637" cy="4373930"/>
                </a:xfrm>
              </p:grpSpPr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DD8A9CB1-B829-4E7E-8B07-CFA7845D0AED}"/>
                      </a:ext>
                    </a:extLst>
                  </p:cNvPr>
                  <p:cNvSpPr/>
                  <p:nvPr/>
                </p:nvSpPr>
                <p:spPr>
                  <a:xfrm>
                    <a:off x="4792616" y="4449343"/>
                    <a:ext cx="1741599" cy="64633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根據選擇的攻擊模式擊球</a:t>
                    </a:r>
                  </a:p>
                </p:txBody>
              </p:sp>
              <p:grpSp>
                <p:nvGrpSpPr>
                  <p:cNvPr id="16" name="群組 15">
                    <a:extLst>
                      <a:ext uri="{FF2B5EF4-FFF2-40B4-BE49-F238E27FC236}">
                        <a16:creationId xmlns:a16="http://schemas.microsoft.com/office/drawing/2014/main" id="{24A70DC8-7008-4B4F-B8A2-88EE67889CD4}"/>
                      </a:ext>
                    </a:extLst>
                  </p:cNvPr>
                  <p:cNvGrpSpPr/>
                  <p:nvPr/>
                </p:nvGrpSpPr>
                <p:grpSpPr>
                  <a:xfrm>
                    <a:off x="257498" y="1413144"/>
                    <a:ext cx="10506637" cy="4373930"/>
                    <a:chOff x="257498" y="1413144"/>
                    <a:chExt cx="10506637" cy="4373930"/>
                  </a:xfrm>
                </p:grpSpPr>
                <p:grpSp>
                  <p:nvGrpSpPr>
                    <p:cNvPr id="23" name="群組 22">
                      <a:extLst>
                        <a:ext uri="{FF2B5EF4-FFF2-40B4-BE49-F238E27FC236}">
                          <a16:creationId xmlns:a16="http://schemas.microsoft.com/office/drawing/2014/main" id="{45D52E92-9447-4351-875E-0A1A4E1072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49524" y="1413144"/>
                      <a:ext cx="5414611" cy="4373930"/>
                      <a:chOff x="4067479" y="1328303"/>
                      <a:chExt cx="5414611" cy="4373930"/>
                    </a:xfrm>
                  </p:grpSpPr>
                  <p:sp>
                    <p:nvSpPr>
                      <p:cNvPr id="26" name="矩形 25">
                        <a:extLst>
                          <a:ext uri="{FF2B5EF4-FFF2-40B4-BE49-F238E27FC236}">
                            <a16:creationId xmlns:a16="http://schemas.microsoft.com/office/drawing/2014/main" id="{52752F10-AF2A-4BB6-A036-1C34DC56E7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02441" y="1641401"/>
                        <a:ext cx="1154304" cy="369332"/>
                      </a:xfrm>
                      <a:prstGeom prst="rect">
                        <a:avLst/>
                      </a:prstGeom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zh-TW" altLang="en-US" dirty="0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rPr>
                          <a:t>球的落點</a:t>
                        </a:r>
                      </a:p>
                    </p:txBody>
                  </p:sp>
                  <p:grpSp>
                    <p:nvGrpSpPr>
                      <p:cNvPr id="27" name="群組 26">
                        <a:extLst>
                          <a:ext uri="{FF2B5EF4-FFF2-40B4-BE49-F238E27FC236}">
                            <a16:creationId xmlns:a16="http://schemas.microsoft.com/office/drawing/2014/main" id="{0CF2A6F6-8FD4-403B-B331-FED315DE03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35062" y="1328303"/>
                        <a:ext cx="3159099" cy="4373930"/>
                        <a:chOff x="5735062" y="1328303"/>
                        <a:chExt cx="3159099" cy="4373930"/>
                      </a:xfrm>
                    </p:grpSpPr>
                    <p:sp>
                      <p:nvSpPr>
                        <p:cNvPr id="35" name="矩形 34">
                          <a:extLst>
                            <a:ext uri="{FF2B5EF4-FFF2-40B4-BE49-F238E27FC236}">
                              <a16:creationId xmlns:a16="http://schemas.microsoft.com/office/drawing/2014/main" id="{84FE7868-318C-4F65-A07D-C0A5FA2B376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591849" y="1328303"/>
                          <a:ext cx="1302312" cy="1366978"/>
                        </a:xfrm>
                        <a:prstGeom prst="rect">
                          <a:avLst/>
                        </a:prstGeom>
                        <a:solidFill>
                          <a:schemeClr val="accent4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zh-TW" altLang="en-US" dirty="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擊球模組</a:t>
                          </a:r>
                        </a:p>
                      </p:txBody>
                    </p:sp>
                    <p:sp>
                      <p:nvSpPr>
                        <p:cNvPr id="37" name="矩形 36">
                          <a:extLst>
                            <a:ext uri="{FF2B5EF4-FFF2-40B4-BE49-F238E27FC236}">
                              <a16:creationId xmlns:a16="http://schemas.microsoft.com/office/drawing/2014/main" id="{59AF779A-A129-4683-AFBA-B686CE031D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735062" y="4400083"/>
                          <a:ext cx="1302312" cy="1302150"/>
                        </a:xfrm>
                        <a:prstGeom prst="rect">
                          <a:avLst/>
                        </a:prstGeom>
                        <a:solidFill>
                          <a:schemeClr val="accent4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zh-TW" altLang="en-US" dirty="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切球</a:t>
                          </a:r>
                        </a:p>
                      </p:txBody>
                    </p:sp>
                  </p:grpSp>
                  <p:cxnSp>
                    <p:nvCxnSpPr>
                      <p:cNvPr id="29" name="直線單箭頭接點 28">
                        <a:extLst>
                          <a:ext uri="{FF2B5EF4-FFF2-40B4-BE49-F238E27FC236}">
                            <a16:creationId xmlns:a16="http://schemas.microsoft.com/office/drawing/2014/main" id="{5BFB8123-47DE-4F4F-8A1C-07C04BFC5914}"/>
                          </a:ext>
                        </a:extLst>
                      </p:cNvPr>
                      <p:cNvCxnSpPr>
                        <a:cxnSpLocks/>
                        <a:stCxn id="53" idx="3"/>
                        <a:endCxn id="35" idx="1"/>
                      </p:cNvCxnSpPr>
                      <p:nvPr/>
                    </p:nvCxnSpPr>
                    <p:spPr>
                      <a:xfrm>
                        <a:off x="4067479" y="2011792"/>
                        <a:ext cx="3524370" cy="0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0" name="群組 29">
                        <a:extLst>
                          <a:ext uri="{FF2B5EF4-FFF2-40B4-BE49-F238E27FC236}">
                            <a16:creationId xmlns:a16="http://schemas.microsoft.com/office/drawing/2014/main" id="{348D1CEB-5D4F-421C-A9E6-63B937DE469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037374" y="2011792"/>
                        <a:ext cx="2444716" cy="3071780"/>
                        <a:chOff x="7037374" y="2011792"/>
                        <a:chExt cx="2444716" cy="3071780"/>
                      </a:xfrm>
                    </p:grpSpPr>
                    <p:cxnSp>
                      <p:nvCxnSpPr>
                        <p:cNvPr id="32" name="直線單箭頭接點 31">
                          <a:extLst>
                            <a:ext uri="{FF2B5EF4-FFF2-40B4-BE49-F238E27FC236}">
                              <a16:creationId xmlns:a16="http://schemas.microsoft.com/office/drawing/2014/main" id="{437CDABB-1BAA-48CE-9D71-0F15D46BAA2D}"/>
                            </a:ext>
                          </a:extLst>
                        </p:cNvPr>
                        <p:cNvCxnSpPr>
                          <a:cxnSpLocks/>
                          <a:endCxn id="37" idx="3"/>
                        </p:cNvCxnSpPr>
                        <p:nvPr/>
                      </p:nvCxnSpPr>
                      <p:spPr>
                        <a:xfrm flipH="1">
                          <a:off x="7037374" y="5051158"/>
                          <a:ext cx="2444716" cy="0"/>
                        </a:xfrm>
                        <a:prstGeom prst="straightConnector1">
                          <a:avLst/>
                        </a:prstGeom>
                        <a:ln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3" name="肘形接點 62">
                          <a:extLst>
                            <a:ext uri="{FF2B5EF4-FFF2-40B4-BE49-F238E27FC236}">
                              <a16:creationId xmlns:a16="http://schemas.microsoft.com/office/drawing/2014/main" id="{E0662C9D-1E34-4936-9525-DB4AC796045E}"/>
                            </a:ext>
                          </a:extLst>
                        </p:cNvPr>
                        <p:cNvCxnSpPr>
                          <a:cxnSpLocks/>
                          <a:stCxn id="35" idx="3"/>
                        </p:cNvCxnSpPr>
                        <p:nvPr/>
                      </p:nvCxnSpPr>
                      <p:spPr>
                        <a:xfrm>
                          <a:off x="8894161" y="2011792"/>
                          <a:ext cx="587928" cy="3071780"/>
                        </a:xfrm>
                        <a:prstGeom prst="bentConnector2">
                          <a:avLst/>
                        </a:prstGeom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19" name="直線單箭頭接點 18">
                      <a:extLst>
                        <a:ext uri="{FF2B5EF4-FFF2-40B4-BE49-F238E27FC236}">
                          <a16:creationId xmlns:a16="http://schemas.microsoft.com/office/drawing/2014/main" id="{2846DADD-5EC3-45E6-B5B0-739B81B031EB}"/>
                        </a:ext>
                      </a:extLst>
                    </p:cNvPr>
                    <p:cNvCxnSpPr>
                      <a:cxnSpLocks/>
                      <a:endCxn id="39" idx="3"/>
                    </p:cNvCxnSpPr>
                    <p:nvPr/>
                  </p:nvCxnSpPr>
                  <p:spPr>
                    <a:xfrm flipH="1">
                      <a:off x="257498" y="5168413"/>
                      <a:ext cx="3272174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FE072213-230A-4357-BBEE-C4FDEB0439D7}"/>
                    </a:ext>
                  </a:extLst>
                </p:cNvPr>
                <p:cNvSpPr/>
                <p:nvPr/>
              </p:nvSpPr>
              <p:spPr>
                <a:xfrm>
                  <a:off x="346118" y="1417011"/>
                  <a:ext cx="1302312" cy="1366978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對方</a:t>
                  </a:r>
                  <a:endPara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  <a:p>
                  <a:pPr algn="ctr"/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擊球</a:t>
                  </a:r>
                  <a:r>
                    <a:rPr lang="en-US" altLang="zh-TW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/</a:t>
                  </a:r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發球</a:t>
                  </a:r>
                </a:p>
              </p:txBody>
            </p:sp>
          </p:grp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F374942-CF54-46E8-A6A0-5CC5E3943D22}"/>
                  </a:ext>
                </a:extLst>
              </p:cNvPr>
              <p:cNvSpPr/>
              <p:nvPr/>
            </p:nvSpPr>
            <p:spPr>
              <a:xfrm>
                <a:off x="4802549" y="4488791"/>
                <a:ext cx="1302312" cy="136697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我方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擊球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/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發球</a:t>
                </a:r>
              </a:p>
            </p:txBody>
          </p:sp>
          <p:cxnSp>
            <p:nvCxnSpPr>
              <p:cNvPr id="12" name="直線單箭頭接點 11">
                <a:extLst>
                  <a:ext uri="{FF2B5EF4-FFF2-40B4-BE49-F238E27FC236}">
                    <a16:creationId xmlns:a16="http://schemas.microsoft.com/office/drawing/2014/main" id="{8B4F844C-E265-4E0C-BBD0-1C6FC2809544}"/>
                  </a:ext>
                </a:extLst>
              </p:cNvPr>
              <p:cNvCxnSpPr>
                <a:cxnSpLocks/>
                <a:stCxn id="37" idx="1"/>
                <a:endCxn id="11" idx="3"/>
              </p:cNvCxnSpPr>
              <p:nvPr/>
            </p:nvCxnSpPr>
            <p:spPr>
              <a:xfrm flipH="1">
                <a:off x="6104861" y="5139866"/>
                <a:ext cx="2303178" cy="3241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6495F34-FEEE-4504-9728-81E5526EF024}"/>
                </a:ext>
              </a:extLst>
            </p:cNvPr>
            <p:cNvSpPr/>
            <p:nvPr/>
          </p:nvSpPr>
          <p:spPr>
            <a:xfrm>
              <a:off x="1619681" y="4629033"/>
              <a:ext cx="282857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我方擊球到對方的落點、向量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A9626A3C-2775-4369-BEDF-806C67EB77AF}"/>
              </a:ext>
            </a:extLst>
          </p:cNvPr>
          <p:cNvSpPr/>
          <p:nvPr/>
        </p:nvSpPr>
        <p:spPr>
          <a:xfrm>
            <a:off x="173389" y="4564205"/>
            <a:ext cx="1302312" cy="136697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落點判斷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8BDA2DA-0DF9-45D4-ACB3-728B419FF121}"/>
              </a:ext>
            </a:extLst>
          </p:cNvPr>
          <p:cNvSpPr txBox="1"/>
          <p:nvPr/>
        </p:nvSpPr>
        <p:spPr>
          <a:xfrm>
            <a:off x="36121" y="1065800"/>
            <a:ext cx="34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F25F67C-D510-4265-87A0-E1E9D9572540}"/>
              </a:ext>
            </a:extLst>
          </p:cNvPr>
          <p:cNvSpPr/>
          <p:nvPr/>
        </p:nvSpPr>
        <p:spPr>
          <a:xfrm>
            <a:off x="5265415" y="1492425"/>
            <a:ext cx="1302312" cy="136697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落點判斷</a:t>
            </a:r>
          </a:p>
        </p:txBody>
      </p: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5D958BF3-F2D1-4AFB-BA5E-64F99CABFFF8}"/>
              </a:ext>
            </a:extLst>
          </p:cNvPr>
          <p:cNvCxnSpPr>
            <a:cxnSpLocks/>
            <a:stCxn id="14" idx="3"/>
            <a:endCxn id="53" idx="1"/>
          </p:cNvCxnSpPr>
          <p:nvPr/>
        </p:nvCxnSpPr>
        <p:spPr>
          <a:xfrm>
            <a:off x="1475701" y="2175914"/>
            <a:ext cx="37897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1D4C69E5-DC3A-4187-9C01-6D0A997206CE}"/>
              </a:ext>
            </a:extLst>
          </p:cNvPr>
          <p:cNvSpPr txBox="1"/>
          <p:nvPr/>
        </p:nvSpPr>
        <p:spPr>
          <a:xfrm>
            <a:off x="6682997" y="1158804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524B8059-7EBE-4F1F-9CCF-F6C5AA27085D}"/>
              </a:ext>
            </a:extLst>
          </p:cNvPr>
          <p:cNvSpPr txBox="1"/>
          <p:nvPr/>
        </p:nvSpPr>
        <p:spPr>
          <a:xfrm>
            <a:off x="11480349" y="1160575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76B5AA64-8BF0-4CB5-B305-EE3C4EC50538}"/>
              </a:ext>
            </a:extLst>
          </p:cNvPr>
          <p:cNvSpPr txBox="1"/>
          <p:nvPr/>
        </p:nvSpPr>
        <p:spPr>
          <a:xfrm>
            <a:off x="9609205" y="4154554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43BE4834-9DFE-4D7A-B6F9-9F91140C9B54}"/>
              </a:ext>
            </a:extLst>
          </p:cNvPr>
          <p:cNvSpPr txBox="1"/>
          <p:nvPr/>
        </p:nvSpPr>
        <p:spPr>
          <a:xfrm>
            <a:off x="5916571" y="4167685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2A80BAB3-C58F-421E-B7C7-22F6416A3FDA}"/>
              </a:ext>
            </a:extLst>
          </p:cNvPr>
          <p:cNvSpPr txBox="1"/>
          <p:nvPr/>
        </p:nvSpPr>
        <p:spPr>
          <a:xfrm>
            <a:off x="1422474" y="4172071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58" name="標題 1">
            <a:extLst>
              <a:ext uri="{FF2B5EF4-FFF2-40B4-BE49-F238E27FC236}">
                <a16:creationId xmlns:a16="http://schemas.microsoft.com/office/drawing/2014/main" id="{971E8D2F-395C-44BB-A25A-E933972B2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5" y="516050"/>
            <a:ext cx="10106733" cy="605984"/>
          </a:xfrm>
        </p:spPr>
        <p:txBody>
          <a:bodyPr/>
          <a:lstStyle/>
          <a:p>
            <a:r>
              <a:rPr lang="zh-TW" altLang="en-US" dirty="0"/>
              <a:t>設計</a:t>
            </a:r>
          </a:p>
        </p:txBody>
      </p:sp>
    </p:spTree>
    <p:extLst>
      <p:ext uri="{BB962C8B-B14F-4D97-AF65-F5344CB8AC3E}">
        <p14:creationId xmlns:p14="http://schemas.microsoft.com/office/powerpoint/2010/main" val="71320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884A3A5-5DAC-4DA7-8B96-5885580DC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5" y="516050"/>
            <a:ext cx="10106733" cy="605984"/>
          </a:xfrm>
        </p:spPr>
        <p:txBody>
          <a:bodyPr/>
          <a:lstStyle/>
          <a:p>
            <a:r>
              <a:rPr lang="zh-TW" altLang="en-US" dirty="0"/>
              <a:t>設計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236EF0D9-38DA-484E-80DC-519A81100670}"/>
              </a:ext>
            </a:extLst>
          </p:cNvPr>
          <p:cNvGrpSpPr/>
          <p:nvPr/>
        </p:nvGrpSpPr>
        <p:grpSpPr>
          <a:xfrm>
            <a:off x="464508" y="1444764"/>
            <a:ext cx="5523709" cy="1364845"/>
            <a:chOff x="546335" y="2710269"/>
            <a:chExt cx="5523709" cy="1364845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028C7FC-9EE8-44B6-817B-D2175DB980B3}"/>
                </a:ext>
              </a:extLst>
            </p:cNvPr>
            <p:cNvSpPr/>
            <p:nvPr/>
          </p:nvSpPr>
          <p:spPr>
            <a:xfrm>
              <a:off x="2710109" y="2710269"/>
              <a:ext cx="1261884" cy="136484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落點判斷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A36E167-43BD-47E0-9873-70FEE7CD13A8}"/>
                </a:ext>
              </a:extLst>
            </p:cNvPr>
            <p:cNvSpPr/>
            <p:nvPr/>
          </p:nvSpPr>
          <p:spPr>
            <a:xfrm>
              <a:off x="546335" y="2931027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球的當前位置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9B1668C-FD51-40F7-81B6-B137380A104A}"/>
                </a:ext>
              </a:extLst>
            </p:cNvPr>
            <p:cNvSpPr/>
            <p:nvPr/>
          </p:nvSpPr>
          <p:spPr>
            <a:xfrm>
              <a:off x="546335" y="3238804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球的之前位置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D3B9861-C9A7-439D-A569-80D99C579E36}"/>
                </a:ext>
              </a:extLst>
            </p:cNvPr>
            <p:cNvSpPr/>
            <p:nvPr/>
          </p:nvSpPr>
          <p:spPr>
            <a:xfrm>
              <a:off x="546335" y="3546581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9" name="直線單箭頭接點 8">
              <a:extLst>
                <a:ext uri="{FF2B5EF4-FFF2-40B4-BE49-F238E27FC236}">
                  <a16:creationId xmlns:a16="http://schemas.microsoft.com/office/drawing/2014/main" id="{C9EA0CE3-43EE-4833-9E81-1FA6D3AAED4A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95" y="3076605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單箭頭接點 9">
              <a:extLst>
                <a:ext uri="{FF2B5EF4-FFF2-40B4-BE49-F238E27FC236}">
                  <a16:creationId xmlns:a16="http://schemas.microsoft.com/office/drawing/2014/main" id="{BDF3B8EF-B562-44E8-9A6B-940715F80EC0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95" y="3399416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單箭頭接點 10">
              <a:extLst>
                <a:ext uri="{FF2B5EF4-FFF2-40B4-BE49-F238E27FC236}">
                  <a16:creationId xmlns:a16="http://schemas.microsoft.com/office/drawing/2014/main" id="{5EB20234-2CED-4F33-8D58-C4F989E7AA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9146" y="3686205"/>
              <a:ext cx="124493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80FED71-3C7F-4648-A9AB-5D93D0D042E1}"/>
                </a:ext>
              </a:extLst>
            </p:cNvPr>
            <p:cNvSpPr/>
            <p:nvPr/>
          </p:nvSpPr>
          <p:spPr>
            <a:xfrm>
              <a:off x="4873883" y="3181592"/>
              <a:ext cx="11961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X</a:t>
              </a:r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軸落點</a:t>
              </a:r>
            </a:p>
          </p:txBody>
        </p:sp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3FAF5A2E-0659-4151-AF91-EA832A790035}"/>
                </a:ext>
              </a:extLst>
            </p:cNvPr>
            <p:cNvCxnSpPr>
              <a:cxnSpLocks/>
            </p:cNvCxnSpPr>
            <p:nvPr/>
          </p:nvCxnSpPr>
          <p:spPr>
            <a:xfrm>
              <a:off x="3971993" y="3335481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2DDFA78-EE45-48E0-AC17-78B40E393FC9}"/>
              </a:ext>
            </a:extLst>
          </p:cNvPr>
          <p:cNvGrpSpPr/>
          <p:nvPr/>
        </p:nvGrpSpPr>
        <p:grpSpPr>
          <a:xfrm>
            <a:off x="405019" y="4893998"/>
            <a:ext cx="6280436" cy="1364846"/>
            <a:chOff x="454718" y="4535008"/>
            <a:chExt cx="6280436" cy="1364846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1668F86-E7B5-47AA-8484-8816701E07FE}"/>
                </a:ext>
              </a:extLst>
            </p:cNvPr>
            <p:cNvSpPr/>
            <p:nvPr/>
          </p:nvSpPr>
          <p:spPr>
            <a:xfrm>
              <a:off x="2661767" y="4535008"/>
              <a:ext cx="1261884" cy="136484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擊球模組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109BC88-6D80-4ED7-A7A4-BBEBDEDF7925}"/>
                </a:ext>
              </a:extLst>
            </p:cNvPr>
            <p:cNvSpPr/>
            <p:nvPr/>
          </p:nvSpPr>
          <p:spPr>
            <a:xfrm>
              <a:off x="856424" y="4746469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912C2C69-98CA-435D-B3F3-23CCA49D7DC3}"/>
                </a:ext>
              </a:extLst>
            </p:cNvPr>
            <p:cNvCxnSpPr>
              <a:cxnSpLocks/>
            </p:cNvCxnSpPr>
            <p:nvPr/>
          </p:nvCxnSpPr>
          <p:spPr>
            <a:xfrm>
              <a:off x="1733244" y="4902722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1F2C7801-1296-4E56-A83E-68117FF60F47}"/>
                </a:ext>
              </a:extLst>
            </p:cNvPr>
            <p:cNvSpPr/>
            <p:nvPr/>
          </p:nvSpPr>
          <p:spPr>
            <a:xfrm>
              <a:off x="494787" y="5054246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板子的位置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6032028-898A-4364-B919-E68982474933}"/>
                </a:ext>
              </a:extLst>
            </p:cNvPr>
            <p:cNvSpPr/>
            <p:nvPr/>
          </p:nvSpPr>
          <p:spPr>
            <a:xfrm>
              <a:off x="454718" y="5362023"/>
              <a:ext cx="11961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X</a:t>
              </a:r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軸落點</a:t>
              </a:r>
            </a:p>
          </p:txBody>
        </p:sp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E2B11163-1857-458D-8AA5-CD8D70E557E5}"/>
                </a:ext>
              </a:extLst>
            </p:cNvPr>
            <p:cNvCxnSpPr>
              <a:cxnSpLocks/>
            </p:cNvCxnSpPr>
            <p:nvPr/>
          </p:nvCxnSpPr>
          <p:spPr>
            <a:xfrm>
              <a:off x="1577135" y="5217431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單箭頭接點 22">
              <a:extLst>
                <a:ext uri="{FF2B5EF4-FFF2-40B4-BE49-F238E27FC236}">
                  <a16:creationId xmlns:a16="http://schemas.microsoft.com/office/drawing/2014/main" id="{ADDD9916-B11D-4141-B3EE-057DA5225DAC}"/>
                </a:ext>
              </a:extLst>
            </p:cNvPr>
            <p:cNvCxnSpPr>
              <a:cxnSpLocks/>
            </p:cNvCxnSpPr>
            <p:nvPr/>
          </p:nvCxnSpPr>
          <p:spPr>
            <a:xfrm>
              <a:off x="1650879" y="5491957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單箭頭接點 24">
              <a:extLst>
                <a:ext uri="{FF2B5EF4-FFF2-40B4-BE49-F238E27FC236}">
                  <a16:creationId xmlns:a16="http://schemas.microsoft.com/office/drawing/2014/main" id="{295620B1-B1B7-4730-B489-A7682A5E0CA1}"/>
                </a:ext>
              </a:extLst>
            </p:cNvPr>
            <p:cNvCxnSpPr>
              <a:cxnSpLocks/>
            </p:cNvCxnSpPr>
            <p:nvPr/>
          </p:nvCxnSpPr>
          <p:spPr>
            <a:xfrm>
              <a:off x="4054385" y="5025156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3432039-6929-4AFD-9537-0FDE928919DF}"/>
                </a:ext>
              </a:extLst>
            </p:cNvPr>
            <p:cNvSpPr/>
            <p:nvPr/>
          </p:nvSpPr>
          <p:spPr>
            <a:xfrm>
              <a:off x="4136750" y="4884527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18679DED-13B1-4BF9-B111-FE79FF5279CB}"/>
              </a:ext>
            </a:extLst>
          </p:cNvPr>
          <p:cNvGrpSpPr/>
          <p:nvPr/>
        </p:nvGrpSpPr>
        <p:grpSpPr>
          <a:xfrm>
            <a:off x="6685455" y="1665522"/>
            <a:ext cx="5354493" cy="1202193"/>
            <a:chOff x="6983157" y="1800663"/>
            <a:chExt cx="5354493" cy="1202193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EB1DF35-ED8B-4552-8446-92C777BBE8D1}"/>
                </a:ext>
              </a:extLst>
            </p:cNvPr>
            <p:cNvSpPr/>
            <p:nvPr/>
          </p:nvSpPr>
          <p:spPr>
            <a:xfrm>
              <a:off x="8570296" y="1800663"/>
              <a:ext cx="1196162" cy="120219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切球模組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2307CD15-0B8F-40BC-9703-C5251B4343BD}"/>
                </a:ext>
              </a:extLst>
            </p:cNvPr>
            <p:cNvSpPr/>
            <p:nvPr/>
          </p:nvSpPr>
          <p:spPr>
            <a:xfrm>
              <a:off x="6983157" y="202728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C268AA09-5942-43A8-AAB6-FBF7F4C8BE54}"/>
                </a:ext>
              </a:extLst>
            </p:cNvPr>
            <p:cNvSpPr/>
            <p:nvPr/>
          </p:nvSpPr>
          <p:spPr>
            <a:xfrm>
              <a:off x="6983157" y="232715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球的位置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784F0ED-9762-461B-BE27-21E47ED6D159}"/>
                </a:ext>
              </a:extLst>
            </p:cNvPr>
            <p:cNvSpPr/>
            <p:nvPr/>
          </p:nvSpPr>
          <p:spPr>
            <a:xfrm>
              <a:off x="9739246" y="2240444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B0F3F602-FD3D-4A8C-9A92-119AC9068622}"/>
                </a:ext>
              </a:extLst>
            </p:cNvPr>
            <p:cNvCxnSpPr>
              <a:cxnSpLocks/>
            </p:cNvCxnSpPr>
            <p:nvPr/>
          </p:nvCxnSpPr>
          <p:spPr>
            <a:xfrm>
              <a:off x="9766458" y="2398378"/>
              <a:ext cx="8429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單箭頭接點 32">
              <a:extLst>
                <a:ext uri="{FF2B5EF4-FFF2-40B4-BE49-F238E27FC236}">
                  <a16:creationId xmlns:a16="http://schemas.microsoft.com/office/drawing/2014/main" id="{AF2BBE7A-02CA-40C3-87EC-41FC3A654BE1}"/>
                </a:ext>
              </a:extLst>
            </p:cNvPr>
            <p:cNvCxnSpPr>
              <a:cxnSpLocks/>
            </p:cNvCxnSpPr>
            <p:nvPr/>
          </p:nvCxnSpPr>
          <p:spPr>
            <a:xfrm>
              <a:off x="7796756" y="2166546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單箭頭接點 34">
              <a:extLst>
                <a:ext uri="{FF2B5EF4-FFF2-40B4-BE49-F238E27FC236}">
                  <a16:creationId xmlns:a16="http://schemas.microsoft.com/office/drawing/2014/main" id="{14F999ED-5283-4FF7-96B1-F5490179A050}"/>
                </a:ext>
              </a:extLst>
            </p:cNvPr>
            <p:cNvCxnSpPr>
              <a:cxnSpLocks/>
            </p:cNvCxnSpPr>
            <p:nvPr/>
          </p:nvCxnSpPr>
          <p:spPr>
            <a:xfrm>
              <a:off x="7796756" y="2474323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5321B721-9CEB-4F6A-9A94-4797FBE9E015}"/>
              </a:ext>
            </a:extLst>
          </p:cNvPr>
          <p:cNvGrpSpPr/>
          <p:nvPr/>
        </p:nvGrpSpPr>
        <p:grpSpPr>
          <a:xfrm>
            <a:off x="6304221" y="3780115"/>
            <a:ext cx="5735727" cy="1202193"/>
            <a:chOff x="6714408" y="4005941"/>
            <a:chExt cx="5735727" cy="1202193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28D1F528-EC38-4252-8AA2-41F5FF2091BB}"/>
                </a:ext>
              </a:extLst>
            </p:cNvPr>
            <p:cNvSpPr/>
            <p:nvPr/>
          </p:nvSpPr>
          <p:spPr>
            <a:xfrm>
              <a:off x="8581067" y="4005941"/>
              <a:ext cx="1196162" cy="120219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回歸模組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DEA5A5F9-BC05-4F86-906C-B01E0B3F8957}"/>
                </a:ext>
              </a:extLst>
            </p:cNvPr>
            <p:cNvSpPr/>
            <p:nvPr/>
          </p:nvSpPr>
          <p:spPr>
            <a:xfrm>
              <a:off x="6714408" y="4494704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板子的位置</a:t>
              </a:r>
            </a:p>
          </p:txBody>
        </p:sp>
        <p:cxnSp>
          <p:nvCxnSpPr>
            <p:cNvPr id="40" name="直線單箭頭接點 39">
              <a:extLst>
                <a:ext uri="{FF2B5EF4-FFF2-40B4-BE49-F238E27FC236}">
                  <a16:creationId xmlns:a16="http://schemas.microsoft.com/office/drawing/2014/main" id="{FF96CCC4-FF69-43B0-BC16-27C881604CEF}"/>
                </a:ext>
              </a:extLst>
            </p:cNvPr>
            <p:cNvCxnSpPr>
              <a:cxnSpLocks/>
            </p:cNvCxnSpPr>
            <p:nvPr/>
          </p:nvCxnSpPr>
          <p:spPr>
            <a:xfrm>
              <a:off x="7733025" y="4648592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2C6293F-4614-4FA1-9719-6E6A5BC89EB3}"/>
                </a:ext>
              </a:extLst>
            </p:cNvPr>
            <p:cNvSpPr/>
            <p:nvPr/>
          </p:nvSpPr>
          <p:spPr>
            <a:xfrm>
              <a:off x="6727855" y="479468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FB387A9F-79E8-4ACD-878D-756336C4F36D}"/>
                </a:ext>
              </a:extLst>
            </p:cNvPr>
            <p:cNvCxnSpPr>
              <a:cxnSpLocks/>
            </p:cNvCxnSpPr>
            <p:nvPr/>
          </p:nvCxnSpPr>
          <p:spPr>
            <a:xfrm>
              <a:off x="7604675" y="4950935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單箭頭接點 42">
              <a:extLst>
                <a:ext uri="{FF2B5EF4-FFF2-40B4-BE49-F238E27FC236}">
                  <a16:creationId xmlns:a16="http://schemas.microsoft.com/office/drawing/2014/main" id="{E92DF464-19E3-42D8-9661-4838FF16B53C}"/>
                </a:ext>
              </a:extLst>
            </p:cNvPr>
            <p:cNvCxnSpPr>
              <a:cxnSpLocks/>
            </p:cNvCxnSpPr>
            <p:nvPr/>
          </p:nvCxnSpPr>
          <p:spPr>
            <a:xfrm>
              <a:off x="9769366" y="4629726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6B833349-0E81-4F7F-9842-3BD13A846705}"/>
                </a:ext>
              </a:extLst>
            </p:cNvPr>
            <p:cNvSpPr/>
            <p:nvPr/>
          </p:nvSpPr>
          <p:spPr>
            <a:xfrm>
              <a:off x="9851731" y="4489097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504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99" y="1924177"/>
            <a:ext cx="4429125" cy="367665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156" y="2092326"/>
            <a:ext cx="43529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6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5E99C30C-D4EF-40A1-90A6-0C807702411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775</TotalTime>
  <Words>721</Words>
  <Application>Microsoft Office PowerPoint</Application>
  <PresentationFormat>寬螢幕</PresentationFormat>
  <Paragraphs>152</Paragraphs>
  <Slides>16</Slides>
  <Notes>8</Notes>
  <HiddenSlides>0</HiddenSlides>
  <MMClips>2</MMClips>
  <ScaleCrop>false</ScaleCrop>
  <HeadingPairs>
    <vt:vector size="6" baseType="variant">
      <vt:variant>
        <vt:lpstr>使用字型</vt:lpstr>
      </vt:variant>
      <vt:variant>
        <vt:i4>10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7" baseType="lpstr">
      <vt:lpstr>Microsoft JhengHei UI</vt:lpstr>
      <vt:lpstr>微软雅黑</vt:lpstr>
      <vt:lpstr>宋体</vt:lpstr>
      <vt:lpstr>微軟正黑體</vt:lpstr>
      <vt:lpstr>新細明體</vt:lpstr>
      <vt:lpstr>Arial</vt:lpstr>
      <vt:lpstr>Segoe UI Historic</vt:lpstr>
      <vt:lpstr>Times New Roman</vt:lpstr>
      <vt:lpstr>Tw Cen MT</vt:lpstr>
      <vt:lpstr>Wingdings</vt:lpstr>
      <vt:lpstr>小水滴</vt:lpstr>
      <vt:lpstr>專案管理-乒乓球</vt:lpstr>
      <vt:lpstr>專案功能需求-功能需求</vt:lpstr>
      <vt:lpstr>PowerPoint 簡報</vt:lpstr>
      <vt:lpstr>PowerPoint 簡報</vt:lpstr>
      <vt:lpstr>PowerPoint 簡報</vt:lpstr>
      <vt:lpstr>分析</vt:lpstr>
      <vt:lpstr>設計</vt:lpstr>
      <vt:lpstr>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軒亮 周</cp:lastModifiedBy>
  <cp:revision>40</cp:revision>
  <dcterms:created xsi:type="dcterms:W3CDTF">2020-11-11T08:50:20Z</dcterms:created>
  <dcterms:modified xsi:type="dcterms:W3CDTF">2021-01-20T06:31:35Z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